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>
      <p:cViewPr>
        <p:scale>
          <a:sx n="100" d="100"/>
          <a:sy n="100" d="100"/>
        </p:scale>
        <p:origin x="-2178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982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2924185" y="2376261"/>
          <a:ext cx="1520108" cy="711836"/>
        </a:xfrm>
        <a:prstGeom prst="ellipse">
          <a:avLst/>
        </a:prstGeom>
        <a:ln/>
      </dgm:spPr>
      <dgm:t>
        <a:bodyPr/>
        <a:lstStyle/>
        <a:p>
          <a:r>
            <a:rPr lang="fr-FR" sz="8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8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8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800"/>
        </a:p>
      </dgm:t>
    </dgm:pt>
    <dgm:pt modelId="{D15BCD82-54F2-4B53-AD5B-FCD43A008746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3024335" y="936110"/>
          <a:ext cx="1368097" cy="510355"/>
        </a:xfrm>
        <a:prstGeom prst="ellipse">
          <a:avLst/>
        </a:prstGeom>
        <a:ln/>
      </dgm:spPr>
      <dgm:t>
        <a:bodyPr/>
        <a:lstStyle/>
        <a:p>
          <a:r>
            <a:rPr lang="fr-FR" sz="8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8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800"/>
        </a:p>
      </dgm:t>
    </dgm:pt>
    <dgm:pt modelId="{7D5AD727-B52D-4C15-8F81-ECF40C366E06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824531" y="1440158"/>
          <a:ext cx="1368097" cy="617436"/>
        </a:xfrm>
        <a:prstGeom prst="ellipse">
          <a:avLst/>
        </a:prstGeom>
        <a:ln/>
      </dgm:spPr>
      <dgm:t>
        <a:bodyPr/>
        <a:lstStyle/>
        <a:p>
          <a:r>
            <a:rPr lang="fr-FR" sz="8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8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8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800"/>
        </a:p>
      </dgm:t>
    </dgm:pt>
    <dgm:pt modelId="{CCC2B308-0DFF-4091-B48B-803AE41778E3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4999263" y="2873204"/>
          <a:ext cx="1368097" cy="630501"/>
        </a:xfrm>
        <a:prstGeom prst="ellipse">
          <a:avLst/>
        </a:prstGeom>
        <a:ln/>
      </dgm:spPr>
      <dgm:t>
        <a:bodyPr/>
        <a:lstStyle/>
        <a:p>
          <a:r>
            <a:rPr lang="fr-FR" sz="8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8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8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800"/>
        </a:p>
      </dgm:t>
    </dgm:pt>
    <dgm:pt modelId="{429AED82-4220-4FA6-BFD1-9BFC6D52522A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1296144" y="1440159"/>
          <a:ext cx="1368097" cy="614248"/>
        </a:xfrm>
        <a:prstGeom prst="ellipse">
          <a:avLst/>
        </a:prstGeom>
        <a:ln/>
      </dgm:spPr>
      <dgm:t>
        <a:bodyPr/>
        <a:lstStyle/>
        <a:p>
          <a:r>
            <a:rPr lang="fr-FR" sz="8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 rot="12601610">
          <a:off x="2568212" y="1971300"/>
          <a:ext cx="493359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8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800"/>
        </a:p>
      </dgm:t>
    </dgm:pt>
    <dgm:pt modelId="{FB167E6D-95F4-486A-9684-49CF8F1EDC35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4104453" y="3888427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8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8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800"/>
        </a:p>
      </dgm:t>
    </dgm:pt>
    <dgm:pt modelId="{AF54BFE1-C9F7-4646-9391-D6163A259868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2088233" y="3888435"/>
          <a:ext cx="1368097" cy="532477"/>
        </a:xfrm>
        <a:prstGeom prst="ellipse">
          <a:avLst/>
        </a:prstGeom>
        <a:ln/>
      </dgm:spPr>
      <dgm:t>
        <a:bodyPr/>
        <a:lstStyle/>
        <a:p>
          <a:r>
            <a:rPr lang="fr-FR" sz="8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8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800"/>
        </a:p>
      </dgm:t>
    </dgm:pt>
    <dgm:pt modelId="{62C52E52-C1AD-47B5-9DB2-222920B632D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>
          <a:off x="1080112" y="2952332"/>
          <a:ext cx="1368097" cy="472253"/>
        </a:xfrm>
        <a:prstGeom prst="ellipse">
          <a:avLst/>
        </a:prstGeom>
        <a:ln/>
      </dgm:spPr>
      <dgm:t>
        <a:bodyPr/>
        <a:lstStyle/>
        <a:p>
          <a:r>
            <a:rPr lang="fr-FR" sz="8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ln/>
      </dgm:spPr>
      <dgm:t>
        <a:bodyPr/>
        <a:lstStyle/>
        <a:p>
          <a:endParaRPr lang="fr-FR" sz="8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8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7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927CB-9F4B-4F29-AD07-9974F3A6F2F9}" type="pres">
      <dgm:prSet presAssocID="{FC2CD8C7-22DE-4FD8-BE5C-B5EFF3818DD1}" presName="parTrans" presStyleLbl="sibTrans2D1" presStyleIdx="1" presStyleCnt="7"/>
      <dgm:spPr/>
      <dgm:t>
        <a:bodyPr/>
        <a:lstStyle/>
        <a:p>
          <a:endParaRPr lang="fr-FR"/>
        </a:p>
      </dgm:t>
    </dgm:pt>
    <dgm:pt modelId="{327B7C4E-C444-4ED2-92AB-EFA2130B78B5}" type="pres">
      <dgm:prSet presAssocID="{FC2CD8C7-22DE-4FD8-BE5C-B5EFF3818DD1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2" presStyleCnt="7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3" presStyleCnt="7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4" presStyleCnt="7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5" presStyleCnt="7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6" presStyleCnt="7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6" presStyleCnt="7" custScaleY="44898" custRadScaleRad="95987" custRadScaleInc="-3322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98E6182-0C42-49D1-A186-791534C3B7AD}" type="presOf" srcId="{FC2CD8C7-22DE-4FD8-BE5C-B5EFF3818DD1}" destId="{327B7C4E-C444-4ED2-92AB-EFA2130B78B5}" srcOrd="1" destOrd="0" presId="urn:microsoft.com/office/officeart/2005/8/layout/radial5"/>
    <dgm:cxn modelId="{34B2919B-CE63-4FBB-864A-C2833B820880}" type="presOf" srcId="{CC7A09D6-CF51-4503-A499-AEF2F86A612F}" destId="{DF09870F-F5ED-4920-B7E1-9F0D91D7F1CD}" srcOrd="0" destOrd="0" presId="urn:microsoft.com/office/officeart/2005/8/layout/radial5"/>
    <dgm:cxn modelId="{9D8DDBE2-8665-4258-8162-D618F5FCBCC2}" type="presOf" srcId="{EAC09F0B-262C-4FC1-B4B2-6CE1041716FF}" destId="{27F82ACC-B48B-4BAF-B8F5-E19DE7EFBFE6}" srcOrd="0" destOrd="0" presId="urn:microsoft.com/office/officeart/2005/8/layout/radial5"/>
    <dgm:cxn modelId="{B6A2CFE0-34F8-49DB-8441-B2C0B5ACD0EC}" type="presOf" srcId="{51BD329E-6830-43BB-B09C-E770653834F2}" destId="{D73A92E1-6647-4ED8-BAB6-78EC34CB8AD1}" srcOrd="0" destOrd="0" presId="urn:microsoft.com/office/officeart/2005/8/layout/radial5"/>
    <dgm:cxn modelId="{D16FC446-5175-4861-A315-9D5A57865589}" type="presOf" srcId="{D15BCD82-54F2-4B53-AD5B-FCD43A008746}" destId="{15FE29C2-5BA5-4DFC-BAC0-77F2915FA520}" srcOrd="0" destOrd="0" presId="urn:microsoft.com/office/officeart/2005/8/layout/radial5"/>
    <dgm:cxn modelId="{CC854F08-0038-423B-B0E0-970F29816A27}" type="presOf" srcId="{5B9EB4C0-1E68-48AE-AF26-3DE02EFE5D06}" destId="{88188D4A-CCE1-4990-A9B4-FA0168379059}" srcOrd="1" destOrd="0" presId="urn:microsoft.com/office/officeart/2005/8/layout/radial5"/>
    <dgm:cxn modelId="{1814A7BE-2B6D-4D03-AD32-9F7436F3ED3E}" type="presOf" srcId="{3EB26ABE-F2BD-4028-99EC-F1E8582BA826}" destId="{DB595E4D-B805-4A4A-88B2-DF5095B26C26}" srcOrd="0" destOrd="0" presId="urn:microsoft.com/office/officeart/2005/8/layout/radial5"/>
    <dgm:cxn modelId="{3A32EA92-1264-477D-98FE-190BEDF76914}" type="presOf" srcId="{DB17F1C1-8100-4A84-9268-85BC9401DCC5}" destId="{1DFFE085-0465-4C9C-91D0-B8BC9794280B}" srcOrd="0" destOrd="0" presId="urn:microsoft.com/office/officeart/2005/8/layout/radial5"/>
    <dgm:cxn modelId="{DCB5C7AD-9B6E-4C3D-AB81-44363A1E2350}" type="presOf" srcId="{5E9DFCFE-8035-47FF-8737-041E4392E51E}" destId="{A2FC416A-EBC7-46CE-8A00-5E59C50D8257}" srcOrd="0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E66B3D02-D523-4D38-8FB9-08215F8ED1B2}" type="presOf" srcId="{5E9DFCFE-8035-47FF-8737-041E4392E51E}" destId="{C36A42E1-BA91-4E47-B26A-022A82C87076}" srcOrd="1" destOrd="0" presId="urn:microsoft.com/office/officeart/2005/8/layout/radial5"/>
    <dgm:cxn modelId="{CA17E2B8-B90F-46C5-92B9-868F5C1ECE25}" type="presOf" srcId="{FB167E6D-95F4-486A-9684-49CF8F1EDC35}" destId="{57029F2B-C901-4E73-B66B-D494F113F112}" srcOrd="0" destOrd="0" presId="urn:microsoft.com/office/officeart/2005/8/layout/radial5"/>
    <dgm:cxn modelId="{5B87F3EA-BA18-408A-A751-8FE46734F57A}" type="presOf" srcId="{CCC2B308-0DFF-4091-B48B-803AE41778E3}" destId="{FAA93E91-15D2-48FB-9F1C-1C1D6FCB396A}" srcOrd="0" destOrd="0" presId="urn:microsoft.com/office/officeart/2005/8/layout/radial5"/>
    <dgm:cxn modelId="{176934CA-C786-4D2B-AD89-0377A88FFA8D}" type="presOf" srcId="{DB17F1C1-8100-4A84-9268-85BC9401DCC5}" destId="{80B1C042-E483-4375-8C28-86D3502EDF84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54292C2D-480A-470D-97D0-4111410C2DC5}" type="presOf" srcId="{3EB26ABE-F2BD-4028-99EC-F1E8582BA826}" destId="{63F394C0-7139-45BF-B22D-425E9C732477}" srcOrd="1" destOrd="0" presId="urn:microsoft.com/office/officeart/2005/8/layout/radial5"/>
    <dgm:cxn modelId="{1A08DAD9-6B25-421D-B495-04859B52649E}" type="presOf" srcId="{7B81B71B-46D0-4A6D-830C-D40787DA03E8}" destId="{01C07FA7-6127-46B1-A25D-7D27D71C42AE}" srcOrd="1" destOrd="0" presId="urn:microsoft.com/office/officeart/2005/8/layout/radial5"/>
    <dgm:cxn modelId="{F89A42BD-F045-4215-8A57-388602CC6D0E}" type="presOf" srcId="{5B9EB4C0-1E68-48AE-AF26-3DE02EFE5D06}" destId="{92EA049D-F3DB-461A-959D-8698A61CDADA}" srcOrd="0" destOrd="0" presId="urn:microsoft.com/office/officeart/2005/8/layout/radial5"/>
    <dgm:cxn modelId="{5EB60F9B-430A-4250-8A8E-CC3E4C6F8DAF}" type="presOf" srcId="{FC2CD8C7-22DE-4FD8-BE5C-B5EFF3818DD1}" destId="{B1A927CB-9F4B-4F29-AD07-9974F3A6F2F9}" srcOrd="0" destOrd="0" presId="urn:microsoft.com/office/officeart/2005/8/layout/radial5"/>
    <dgm:cxn modelId="{CDFB3573-4B81-49BD-859E-E47431F3E0AC}" type="presOf" srcId="{62C52E52-C1AD-47B5-9DB2-222920B632D5}" destId="{49BFCD7E-D52E-418B-850F-E0FEDBDC3C1A}" srcOrd="0" destOrd="0" presId="urn:microsoft.com/office/officeart/2005/8/layout/radial5"/>
    <dgm:cxn modelId="{F461F090-F5F6-4BDA-A241-75A117C7E854}" type="presOf" srcId="{429AED82-4220-4FA6-BFD1-9BFC6D52522A}" destId="{0898BD1C-0D41-48F1-BA11-A3086BB4EAB8}" srcOrd="0" destOrd="0" presId="urn:microsoft.com/office/officeart/2005/8/layout/radial5"/>
    <dgm:cxn modelId="{321CFA61-37FA-497E-93A9-AC6AC7441BB5}" type="presOf" srcId="{7D5AD727-B52D-4C15-8F81-ECF40C366E06}" destId="{7FD38485-6BD0-444D-A652-5E06AE00A9E5}" srcOrd="0" destOrd="0" presId="urn:microsoft.com/office/officeart/2005/8/layout/radial5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C790FBE2-9566-4A73-92A8-A90A69707CF1}" type="presOf" srcId="{51BD329E-6830-43BB-B09C-E770653834F2}" destId="{644D3658-E40F-435C-8159-E49BEEDB7CAC}" srcOrd="1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ED65F33D-D160-40F6-89F9-CF2D393E6DFD}" type="presOf" srcId="{AF54BFE1-C9F7-4646-9391-D6163A259868}" destId="{CDF56BA1-CC1C-4AF6-9FD5-5ECAD45B1E19}" srcOrd="0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D8FA6842-34A7-474E-AC2D-3FC6D532C5FD}" type="presOf" srcId="{7B81B71B-46D0-4A6D-830C-D40787DA03E8}" destId="{56098039-CBAF-478E-849E-420E970445A4}" srcOrd="0" destOrd="0" presId="urn:microsoft.com/office/officeart/2005/8/layout/radial5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639EECE9-B746-4D43-9796-370306595A7E}" type="presParOf" srcId="{27F82ACC-B48B-4BAF-B8F5-E19DE7EFBFE6}" destId="{DF09870F-F5ED-4920-B7E1-9F0D91D7F1CD}" srcOrd="0" destOrd="0" presId="urn:microsoft.com/office/officeart/2005/8/layout/radial5"/>
    <dgm:cxn modelId="{AB00AB43-96A7-416F-A417-6594D766F5CD}" type="presParOf" srcId="{27F82ACC-B48B-4BAF-B8F5-E19DE7EFBFE6}" destId="{A2FC416A-EBC7-46CE-8A00-5E59C50D8257}" srcOrd="1" destOrd="0" presId="urn:microsoft.com/office/officeart/2005/8/layout/radial5"/>
    <dgm:cxn modelId="{D7624438-2A9A-401F-ACA3-606C31372CB1}" type="presParOf" srcId="{A2FC416A-EBC7-46CE-8A00-5E59C50D8257}" destId="{C36A42E1-BA91-4E47-B26A-022A82C87076}" srcOrd="0" destOrd="0" presId="urn:microsoft.com/office/officeart/2005/8/layout/radial5"/>
    <dgm:cxn modelId="{38B0280D-B575-40F5-918D-4C622D20B769}" type="presParOf" srcId="{27F82ACC-B48B-4BAF-B8F5-E19DE7EFBFE6}" destId="{15FE29C2-5BA5-4DFC-BAC0-77F2915FA520}" srcOrd="2" destOrd="0" presId="urn:microsoft.com/office/officeart/2005/8/layout/radial5"/>
    <dgm:cxn modelId="{DEC57CCA-C265-416E-BCCA-73D33B5C0EB6}" type="presParOf" srcId="{27F82ACC-B48B-4BAF-B8F5-E19DE7EFBFE6}" destId="{B1A927CB-9F4B-4F29-AD07-9974F3A6F2F9}" srcOrd="3" destOrd="0" presId="urn:microsoft.com/office/officeart/2005/8/layout/radial5"/>
    <dgm:cxn modelId="{974F5953-2F9F-4C8D-BA41-483A4813AFE4}" type="presParOf" srcId="{B1A927CB-9F4B-4F29-AD07-9974F3A6F2F9}" destId="{327B7C4E-C444-4ED2-92AB-EFA2130B78B5}" srcOrd="0" destOrd="0" presId="urn:microsoft.com/office/officeart/2005/8/layout/radial5"/>
    <dgm:cxn modelId="{3F39F37A-5D4A-4067-8B24-39EC1FFDC0AE}" type="presParOf" srcId="{27F82ACC-B48B-4BAF-B8F5-E19DE7EFBFE6}" destId="{7FD38485-6BD0-444D-A652-5E06AE00A9E5}" srcOrd="4" destOrd="0" presId="urn:microsoft.com/office/officeart/2005/8/layout/radial5"/>
    <dgm:cxn modelId="{B27B0D7F-14CE-4E3E-88F6-3EC7B56D611C}" type="presParOf" srcId="{27F82ACC-B48B-4BAF-B8F5-E19DE7EFBFE6}" destId="{56098039-CBAF-478E-849E-420E970445A4}" srcOrd="5" destOrd="0" presId="urn:microsoft.com/office/officeart/2005/8/layout/radial5"/>
    <dgm:cxn modelId="{7098956B-5990-42FB-8AA9-29CEB3163D22}" type="presParOf" srcId="{56098039-CBAF-478E-849E-420E970445A4}" destId="{01C07FA7-6127-46B1-A25D-7D27D71C42AE}" srcOrd="0" destOrd="0" presId="urn:microsoft.com/office/officeart/2005/8/layout/radial5"/>
    <dgm:cxn modelId="{CC7F5897-F6D9-4F8A-8C57-6D0CC3DC7525}" type="presParOf" srcId="{27F82ACC-B48B-4BAF-B8F5-E19DE7EFBFE6}" destId="{FAA93E91-15D2-48FB-9F1C-1C1D6FCB396A}" srcOrd="6" destOrd="0" presId="urn:microsoft.com/office/officeart/2005/8/layout/radial5"/>
    <dgm:cxn modelId="{B1138556-6D07-4690-8303-A0E18B7E3C82}" type="presParOf" srcId="{27F82ACC-B48B-4BAF-B8F5-E19DE7EFBFE6}" destId="{1DFFE085-0465-4C9C-91D0-B8BC9794280B}" srcOrd="7" destOrd="0" presId="urn:microsoft.com/office/officeart/2005/8/layout/radial5"/>
    <dgm:cxn modelId="{2176947E-21EE-4818-829E-F2B39E0D0AC4}" type="presParOf" srcId="{1DFFE085-0465-4C9C-91D0-B8BC9794280B}" destId="{80B1C042-E483-4375-8C28-86D3502EDF84}" srcOrd="0" destOrd="0" presId="urn:microsoft.com/office/officeart/2005/8/layout/radial5"/>
    <dgm:cxn modelId="{E9A0DB2B-A7C9-4AC5-A47D-918F7DA82A73}" type="presParOf" srcId="{27F82ACC-B48B-4BAF-B8F5-E19DE7EFBFE6}" destId="{57029F2B-C901-4E73-B66B-D494F113F112}" srcOrd="8" destOrd="0" presId="urn:microsoft.com/office/officeart/2005/8/layout/radial5"/>
    <dgm:cxn modelId="{DA54EDF9-98F2-49F2-B697-4F1C4DC284AC}" type="presParOf" srcId="{27F82ACC-B48B-4BAF-B8F5-E19DE7EFBFE6}" destId="{DB595E4D-B805-4A4A-88B2-DF5095B26C26}" srcOrd="9" destOrd="0" presId="urn:microsoft.com/office/officeart/2005/8/layout/radial5"/>
    <dgm:cxn modelId="{A05691B0-DCC1-4576-ADF6-B6BBBBC3CDAF}" type="presParOf" srcId="{DB595E4D-B805-4A4A-88B2-DF5095B26C26}" destId="{63F394C0-7139-45BF-B22D-425E9C732477}" srcOrd="0" destOrd="0" presId="urn:microsoft.com/office/officeart/2005/8/layout/radial5"/>
    <dgm:cxn modelId="{D8867578-2F90-4801-A97B-D6ED6C449716}" type="presParOf" srcId="{27F82ACC-B48B-4BAF-B8F5-E19DE7EFBFE6}" destId="{CDF56BA1-CC1C-4AF6-9FD5-5ECAD45B1E19}" srcOrd="10" destOrd="0" presId="urn:microsoft.com/office/officeart/2005/8/layout/radial5"/>
    <dgm:cxn modelId="{A287E65A-17F2-4EB9-A27F-E732C0D837FA}" type="presParOf" srcId="{27F82ACC-B48B-4BAF-B8F5-E19DE7EFBFE6}" destId="{92EA049D-F3DB-461A-959D-8698A61CDADA}" srcOrd="11" destOrd="0" presId="urn:microsoft.com/office/officeart/2005/8/layout/radial5"/>
    <dgm:cxn modelId="{CDDCA91C-8AF8-4A3C-85EA-64D9F83FEBA3}" type="presParOf" srcId="{92EA049D-F3DB-461A-959D-8698A61CDADA}" destId="{88188D4A-CCE1-4990-A9B4-FA0168379059}" srcOrd="0" destOrd="0" presId="urn:microsoft.com/office/officeart/2005/8/layout/radial5"/>
    <dgm:cxn modelId="{615E73C5-2826-473A-AC82-E6305DFA395D}" type="presParOf" srcId="{27F82ACC-B48B-4BAF-B8F5-E19DE7EFBFE6}" destId="{49BFCD7E-D52E-418B-850F-E0FEDBDC3C1A}" srcOrd="12" destOrd="0" presId="urn:microsoft.com/office/officeart/2005/8/layout/radial5"/>
    <dgm:cxn modelId="{9D54A68C-9EB6-400B-B190-106E67A87A21}" type="presParOf" srcId="{27F82ACC-B48B-4BAF-B8F5-E19DE7EFBFE6}" destId="{D73A92E1-6647-4ED8-BAB6-78EC34CB8AD1}" srcOrd="13" destOrd="0" presId="urn:microsoft.com/office/officeart/2005/8/layout/radial5"/>
    <dgm:cxn modelId="{01F47EFA-47E5-4A0B-B2DC-FC471DA25598}" type="presParOf" srcId="{D73A92E1-6647-4ED8-BAB6-78EC34CB8AD1}" destId="{644D3658-E40F-435C-8159-E49BEEDB7CAC}" srcOrd="0" destOrd="0" presId="urn:microsoft.com/office/officeart/2005/8/layout/radial5"/>
    <dgm:cxn modelId="{3FEFFCEB-4AD9-4C76-AC3A-8F202D272F56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1977570" y="1694883"/>
          <a:ext cx="1082252" cy="506797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Compétences</a:t>
          </a:r>
          <a:endParaRPr lang="fr-FR" sz="8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136062" y="1769102"/>
        <a:ext cx="765268" cy="358359"/>
      </dsp:txXfrm>
    </dsp:sp>
    <dsp:sp modelId="{A2FC416A-EBC7-46CE-8A00-5E59C50D8257}">
      <dsp:nvSpPr>
        <dsp:cNvPr id="0" name=""/>
        <dsp:cNvSpPr/>
      </dsp:nvSpPr>
      <dsp:spPr>
        <a:xfrm rot="16253861">
          <a:off x="2351724" y="1188853"/>
          <a:ext cx="351978" cy="36796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tint val="35000"/>
                <a:satMod val="260000"/>
              </a:schemeClr>
            </a:gs>
            <a:gs pos="30000">
              <a:schemeClr val="accent5">
                <a:tint val="38000"/>
                <a:satMod val="260000"/>
              </a:schemeClr>
            </a:gs>
            <a:gs pos="75000">
              <a:schemeClr val="accent5">
                <a:tint val="55000"/>
                <a:satMod val="255000"/>
              </a:schemeClr>
            </a:gs>
            <a:gs pos="100000">
              <a:schemeClr val="accent5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5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403693" y="1315236"/>
        <a:ext cx="246385" cy="220779"/>
      </dsp:txXfrm>
    </dsp:sp>
    <dsp:sp modelId="{15FE29C2-5BA5-4DFC-BAC0-77F2915FA520}">
      <dsp:nvSpPr>
        <dsp:cNvPr id="0" name=""/>
        <dsp:cNvSpPr/>
      </dsp:nvSpPr>
      <dsp:spPr>
        <a:xfrm>
          <a:off x="2048904" y="667513"/>
          <a:ext cx="974027" cy="363351"/>
        </a:xfrm>
        <a:prstGeom prst="ellipse">
          <a:avLst/>
        </a:prstGeom>
        <a:gradFill rotWithShape="1">
          <a:gsLst>
            <a:gs pos="0">
              <a:schemeClr val="accent5">
                <a:tint val="35000"/>
                <a:satMod val="260000"/>
              </a:schemeClr>
            </a:gs>
            <a:gs pos="30000">
              <a:schemeClr val="accent5">
                <a:tint val="38000"/>
                <a:satMod val="260000"/>
              </a:schemeClr>
            </a:gs>
            <a:gs pos="75000">
              <a:schemeClr val="accent5">
                <a:tint val="55000"/>
                <a:satMod val="255000"/>
              </a:schemeClr>
            </a:gs>
            <a:gs pos="100000">
              <a:schemeClr val="accent5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5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Concevoir</a:t>
          </a:r>
        </a:p>
      </dsp:txBody>
      <dsp:txXfrm>
        <a:off x="2191547" y="720725"/>
        <a:ext cx="688741" cy="256927"/>
      </dsp:txXfrm>
    </dsp:sp>
    <dsp:sp modelId="{B1A927CB-9F4B-4F29-AD07-9974F3A6F2F9}">
      <dsp:nvSpPr>
        <dsp:cNvPr id="0" name=""/>
        <dsp:cNvSpPr/>
      </dsp:nvSpPr>
      <dsp:spPr>
        <a:xfrm rot="19900543">
          <a:off x="2990172" y="1407351"/>
          <a:ext cx="381549" cy="36796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996780" y="1507132"/>
        <a:ext cx="271160" cy="220779"/>
      </dsp:txXfrm>
    </dsp:sp>
    <dsp:sp modelId="{7FD38485-6BD0-444D-A652-5E06AE00A9E5}">
      <dsp:nvSpPr>
        <dsp:cNvPr id="0" name=""/>
        <dsp:cNvSpPr/>
      </dsp:nvSpPr>
      <dsp:spPr>
        <a:xfrm>
          <a:off x="3332954" y="1027113"/>
          <a:ext cx="974027" cy="439588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Réaliser</a:t>
          </a:r>
          <a:endParaRPr lang="fr-FR" sz="8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75597" y="1091489"/>
        <a:ext cx="688741" cy="310836"/>
      </dsp:txXfrm>
    </dsp:sp>
    <dsp:sp modelId="{56098039-CBAF-478E-849E-420E970445A4}">
      <dsp:nvSpPr>
        <dsp:cNvPr id="0" name=""/>
        <dsp:cNvSpPr/>
      </dsp:nvSpPr>
      <dsp:spPr>
        <a:xfrm rot="771429">
          <a:off x="3112364" y="1931009"/>
          <a:ext cx="273477" cy="36796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113392" y="1995474"/>
        <a:ext cx="191434" cy="220779"/>
      </dsp:txXfrm>
    </dsp:sp>
    <dsp:sp modelId="{FAA93E91-15D2-48FB-9F1C-1C1D6FCB396A}">
      <dsp:nvSpPr>
        <dsp:cNvPr id="0" name=""/>
        <dsp:cNvSpPr/>
      </dsp:nvSpPr>
      <dsp:spPr>
        <a:xfrm>
          <a:off x="3457587" y="2049290"/>
          <a:ext cx="974027" cy="448890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Expérimenter</a:t>
          </a:r>
          <a:endParaRPr lang="fr-FR" sz="8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600230" y="2115028"/>
        <a:ext cx="688741" cy="317414"/>
      </dsp:txXfrm>
    </dsp:sp>
    <dsp:sp modelId="{1DFFE085-0465-4C9C-91D0-B8BC9794280B}">
      <dsp:nvSpPr>
        <dsp:cNvPr id="0" name=""/>
        <dsp:cNvSpPr/>
      </dsp:nvSpPr>
      <dsp:spPr>
        <a:xfrm rot="3130689">
          <a:off x="2727981" y="2291041"/>
          <a:ext cx="399240" cy="36796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749330" y="2321035"/>
        <a:ext cx="288851" cy="220779"/>
      </dsp:txXfrm>
    </dsp:sp>
    <dsp:sp modelId="{57029F2B-C901-4E73-B66B-D494F113F112}">
      <dsp:nvSpPr>
        <dsp:cNvPr id="0" name=""/>
        <dsp:cNvSpPr/>
      </dsp:nvSpPr>
      <dsp:spPr>
        <a:xfrm>
          <a:off x="2819334" y="2773366"/>
          <a:ext cx="974027" cy="379101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Analyser</a:t>
          </a:r>
        </a:p>
      </dsp:txBody>
      <dsp:txXfrm>
        <a:off x="2961977" y="2828884"/>
        <a:ext cx="688741" cy="268065"/>
      </dsp:txXfrm>
    </dsp:sp>
    <dsp:sp modelId="{DB595E4D-B805-4A4A-88B2-DF5095B26C26}">
      <dsp:nvSpPr>
        <dsp:cNvPr id="0" name=""/>
        <dsp:cNvSpPr/>
      </dsp:nvSpPr>
      <dsp:spPr>
        <a:xfrm rot="7359830">
          <a:off x="1995163" y="2292191"/>
          <a:ext cx="370203" cy="36796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2080146" y="2319318"/>
        <a:ext cx="259814" cy="220779"/>
      </dsp:txXfrm>
    </dsp:sp>
    <dsp:sp modelId="{CDF56BA1-CC1C-4AF6-9FD5-5ECAD45B1E19}">
      <dsp:nvSpPr>
        <dsp:cNvPr id="0" name=""/>
        <dsp:cNvSpPr/>
      </dsp:nvSpPr>
      <dsp:spPr>
        <a:xfrm>
          <a:off x="1381199" y="2773372"/>
          <a:ext cx="974027" cy="379101"/>
        </a:xfrm>
        <a:prstGeom prst="ellipse">
          <a:avLst/>
        </a:prstGeom>
        <a:gradFill rotWithShape="1">
          <a:gsLst>
            <a:gs pos="0">
              <a:schemeClr val="accent3">
                <a:tint val="35000"/>
                <a:satMod val="260000"/>
              </a:schemeClr>
            </a:gs>
            <a:gs pos="30000">
              <a:schemeClr val="accent3">
                <a:tint val="38000"/>
                <a:satMod val="260000"/>
              </a:schemeClr>
            </a:gs>
            <a:gs pos="75000">
              <a:schemeClr val="accent3">
                <a:tint val="55000"/>
                <a:satMod val="255000"/>
              </a:schemeClr>
            </a:gs>
            <a:gs pos="100000">
              <a:schemeClr val="accent3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Modéliser</a:t>
          </a:r>
        </a:p>
      </dsp:txBody>
      <dsp:txXfrm>
        <a:off x="1523842" y="2828890"/>
        <a:ext cx="688741" cy="268065"/>
      </dsp:txXfrm>
    </dsp:sp>
    <dsp:sp modelId="{92EA049D-F3DB-461A-959D-8698A61CDADA}">
      <dsp:nvSpPr>
        <dsp:cNvPr id="0" name=""/>
        <dsp:cNvSpPr/>
      </dsp:nvSpPr>
      <dsp:spPr>
        <a:xfrm rot="9997946">
          <a:off x="1668164" y="1934966"/>
          <a:ext cx="264678" cy="36796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1746491" y="1999380"/>
        <a:ext cx="185275" cy="220779"/>
      </dsp:txXfrm>
    </dsp:sp>
    <dsp:sp modelId="{49BFCD7E-D52E-418B-850F-E0FEDBDC3C1A}">
      <dsp:nvSpPr>
        <dsp:cNvPr id="0" name=""/>
        <dsp:cNvSpPr/>
      </dsp:nvSpPr>
      <dsp:spPr>
        <a:xfrm>
          <a:off x="662123" y="2105625"/>
          <a:ext cx="974027" cy="336224"/>
        </a:xfrm>
        <a:prstGeom prst="ellipse">
          <a:avLst/>
        </a:prstGeom>
        <a:gradFill rotWithShape="1">
          <a:gsLst>
            <a:gs pos="0">
              <a:schemeClr val="accent2">
                <a:tint val="35000"/>
                <a:satMod val="260000"/>
              </a:schemeClr>
            </a:gs>
            <a:gs pos="30000">
              <a:schemeClr val="accent2">
                <a:tint val="38000"/>
                <a:satMod val="260000"/>
              </a:schemeClr>
            </a:gs>
            <a:gs pos="75000">
              <a:schemeClr val="accent2">
                <a:tint val="55000"/>
                <a:satMod val="255000"/>
              </a:schemeClr>
            </a:gs>
            <a:gs pos="100000">
              <a:schemeClr val="accent2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Résoudre</a:t>
          </a:r>
        </a:p>
      </dsp:txBody>
      <dsp:txXfrm>
        <a:off x="804766" y="2154864"/>
        <a:ext cx="688741" cy="237746"/>
      </dsp:txXfrm>
    </dsp:sp>
    <dsp:sp modelId="{D73A92E1-6647-4ED8-BAB6-78EC34CB8AD1}">
      <dsp:nvSpPr>
        <dsp:cNvPr id="0" name=""/>
        <dsp:cNvSpPr/>
      </dsp:nvSpPr>
      <dsp:spPr>
        <a:xfrm rot="12601610">
          <a:off x="1722344" y="1405934"/>
          <a:ext cx="352633" cy="36796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tint val="35000"/>
                <a:satMod val="260000"/>
              </a:schemeClr>
            </a:gs>
            <a:gs pos="30000">
              <a:schemeClr val="accent5">
                <a:tint val="38000"/>
                <a:satMod val="260000"/>
              </a:schemeClr>
            </a:gs>
            <a:gs pos="75000">
              <a:schemeClr val="accent5">
                <a:tint val="55000"/>
                <a:satMod val="255000"/>
              </a:schemeClr>
            </a:gs>
            <a:gs pos="100000">
              <a:schemeClr val="accent5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5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1821035" y="1505996"/>
        <a:ext cx="246843" cy="220779"/>
      </dsp:txXfrm>
    </dsp:sp>
    <dsp:sp modelId="{0898BD1C-0D41-48F1-BA11-A3086BB4EAB8}">
      <dsp:nvSpPr>
        <dsp:cNvPr id="0" name=""/>
        <dsp:cNvSpPr/>
      </dsp:nvSpPr>
      <dsp:spPr>
        <a:xfrm>
          <a:off x="816214" y="1027112"/>
          <a:ext cx="974027" cy="437318"/>
        </a:xfrm>
        <a:prstGeom prst="ellipse">
          <a:avLst/>
        </a:prstGeom>
        <a:gradFill rotWithShape="1">
          <a:gsLst>
            <a:gs pos="0">
              <a:schemeClr val="accent5">
                <a:tint val="35000"/>
                <a:satMod val="260000"/>
              </a:schemeClr>
            </a:gs>
            <a:gs pos="30000">
              <a:schemeClr val="accent5">
                <a:tint val="38000"/>
                <a:satMod val="260000"/>
              </a:schemeClr>
            </a:gs>
            <a:gs pos="75000">
              <a:schemeClr val="accent5">
                <a:tint val="55000"/>
                <a:satMod val="255000"/>
              </a:schemeClr>
            </a:gs>
            <a:gs pos="100000">
              <a:schemeClr val="accent5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5">
              <a:shade val="70000"/>
              <a:satMod val="150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Communiquer</a:t>
          </a:r>
        </a:p>
      </dsp:txBody>
      <dsp:txXfrm>
        <a:off x="958857" y="1091156"/>
        <a:ext cx="688741" cy="309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3AF53-F080-4EED-89A2-71072976191D}" type="datetimeFigureOut">
              <a:rPr lang="fr-FR" smtClean="0"/>
              <a:t>15/12/2014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AF3D6-EEB2-48C0-A05A-3B4761F0DB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147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08F55C5-7F94-4427-AC6E-B68A66649CA8}" type="datetimeFigureOut">
              <a:rPr lang="fr-FR" smtClean="0"/>
              <a:pPr/>
              <a:t>15/12/2014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A6C0AD0-4698-40B9-9B24-B1F3CB29CF0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33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D56727F-6563-47CD-B250-CBA7B4B4FBDE}" type="datetime1">
              <a:rPr lang="fr-FR" smtClean="0"/>
              <a:t>15/12/2014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>
            <a:off x="2270760" y="6473952"/>
            <a:ext cx="6189672" cy="384048"/>
          </a:xfrm>
        </p:spPr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CAB6-D49B-46FD-870F-99E10975C18F}" type="datetime1">
              <a:rPr lang="fr-FR" smtClean="0"/>
              <a:t>15/12/2014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BEA9-D968-4EC1-A19A-1F76B691A58C}" type="datetime1">
              <a:rPr lang="fr-FR" smtClean="0"/>
              <a:t>15/12/2014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/>
          <a:lstStyle/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FC95688-4DB0-4F51-94A9-29BA89D545B3}" type="datetime1">
              <a:rPr lang="fr-FR" smtClean="0"/>
              <a:t>15/12/2014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0848678-D788-46FE-B700-C9269C74C891}" type="datetime1">
              <a:rPr lang="fr-FR" smtClean="0"/>
              <a:t>15/12/2014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6800-6255-4A73-95D9-53ECCA86BF18}" type="datetime1">
              <a:rPr lang="fr-FR" smtClean="0"/>
              <a:t>15/12/2014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0889-EA02-48F1-86FE-1B2AAC4C247E}" type="datetime1">
              <a:rPr lang="fr-FR" smtClean="0"/>
              <a:t>15/12/2014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12E9D54-6766-4EFC-BDD9-0C3193CEE8BD}" type="datetime1">
              <a:rPr lang="fr-FR" smtClean="0"/>
              <a:t>15/12/2014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AE92-F693-4AF4-B39E-ECB41C1DA14C}" type="datetime1">
              <a:rPr lang="fr-FR" smtClean="0"/>
              <a:t>15/12/2014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5EB620E-D183-4F2A-BD4F-6B1729D1A0DE}" type="datetime1">
              <a:rPr lang="fr-FR" smtClean="0"/>
              <a:t>15/12/2014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D38B004-A344-4981-8789-E15D3302231A}" type="datetime1">
              <a:rPr lang="fr-FR" smtClean="0"/>
              <a:t>15/12/2014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86409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7467600" cy="527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02E150F-AA26-4E99-A02A-7CA355CA54B4}" type="datetime1">
              <a:rPr lang="fr-FR" smtClean="0"/>
              <a:t>15/12/2014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76200" y="6625806"/>
            <a:ext cx="7692784" cy="232193"/>
          </a:xfrm>
          <a:prstGeom prst="rect">
            <a:avLst/>
          </a:prstGeom>
        </p:spPr>
        <p:txBody>
          <a:bodyPr vert="horz" anchor="ctr" anchorCtr="0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5" name="Connecteur droit 14"/>
          <p:cNvSpPr>
            <a:spLocks noChangeShapeType="1"/>
          </p:cNvSpPr>
          <p:nvPr userDrawn="1"/>
        </p:nvSpPr>
        <p:spPr bwMode="auto">
          <a:xfrm rot="16200000" flipV="1">
            <a:off x="3505200" y="-2376264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7" name="Picture 2" descr="C:\Users\Xavier\Desktop\Perso\Concours\Mines_Ponts\Sujet_XP\Sujet_03\png\logo_ptsi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84" y="6393614"/>
            <a:ext cx="936104" cy="4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12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6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5.png"/><Relationship Id="rId9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51720" y="1196752"/>
            <a:ext cx="6406480" cy="3389762"/>
          </a:xfrm>
        </p:spPr>
        <p:txBody>
          <a:bodyPr>
            <a:normAutofit/>
          </a:bodyPr>
          <a:lstStyle/>
          <a:p>
            <a:r>
              <a:rPr lang="fr-FR" i="1" dirty="0" smtClean="0"/>
              <a:t>Introduction à l’Ingénierie Systèmes</a:t>
            </a:r>
            <a:br>
              <a:rPr lang="fr-FR" i="1" dirty="0" smtClean="0"/>
            </a:br>
            <a:r>
              <a:rPr lang="fr-FR" i="1" dirty="0"/>
              <a:t/>
            </a:r>
            <a:br>
              <a:rPr lang="fr-FR" i="1" dirty="0"/>
            </a:br>
            <a:r>
              <a:rPr lang="fr-FR" i="1" dirty="0" smtClean="0"/>
              <a:t>Chapitre 5 – Fonction Transmettre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/>
          </a:p>
        </p:txBody>
      </p:sp>
      <p:pic>
        <p:nvPicPr>
          <p:cNvPr id="3074" name="Picture 2" descr="C:\Users\Xavier\Desktop\Perso\Concours\Mines_Ponts\Sujet_XP\Sujet_03\png\logo_pts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6224690"/>
            <a:ext cx="1152128" cy="5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photos.dassault-aviation.com/galerie/mod_ajaris/modules/display/img/vi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984" y="-4546"/>
            <a:ext cx="2512752" cy="128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 descr="http://www.peugeot.fr/media/showrooms/showroom-peugeot-ex1-concept-car-kppv3/medias/img/extergra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02" y="0"/>
            <a:ext cx="2905381" cy="127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toutelaculture.com/wp-content/uploads/2014/07/Visuel-MuCE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-4546"/>
            <a:ext cx="1943130" cy="127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2" y="-4546"/>
            <a:ext cx="1422795" cy="136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495024236"/>
              </p:ext>
            </p:extLst>
          </p:nvPr>
        </p:nvGraphicFramePr>
        <p:xfrm>
          <a:off x="4644008" y="2924944"/>
          <a:ext cx="5037393" cy="3759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" y="4941168"/>
            <a:ext cx="5191488" cy="191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4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/>
              <a:t>Les accouplements temporaires</a:t>
            </a:r>
            <a:br>
              <a:rPr lang="fr-FR" sz="2000" dirty="0"/>
            </a:br>
            <a:r>
              <a:rPr lang="fr-FR" sz="2000" dirty="0" smtClean="0"/>
              <a:t>Les coupleurs et convertisseurs hydrodynamiques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5157192"/>
            <a:ext cx="7467600" cy="131676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fig_2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2348880"/>
            <a:ext cx="3970837" cy="1944216"/>
          </a:xfrm>
          <a:prstGeom prst="rect">
            <a:avLst/>
          </a:prstGeom>
        </p:spPr>
      </p:pic>
      <p:pic>
        <p:nvPicPr>
          <p:cNvPr id="7" name="Image 6" descr="fig_2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6016" y="1340768"/>
            <a:ext cx="388348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accouplements temporaires</a:t>
            </a:r>
            <a:br>
              <a:rPr lang="fr-FR" dirty="0"/>
            </a:br>
            <a:r>
              <a:rPr lang="fr-FR" dirty="0"/>
              <a:t>Les </a:t>
            </a:r>
            <a:r>
              <a:rPr lang="fr-FR" dirty="0" smtClean="0"/>
              <a:t>freins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fig_3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1340768"/>
            <a:ext cx="837879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4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accouplements entres arbres sécants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2852936"/>
            <a:ext cx="7467600" cy="3621016"/>
          </a:xfrm>
        </p:spPr>
        <p:txBody>
          <a:bodyPr/>
          <a:lstStyle/>
          <a:p>
            <a:r>
              <a:rPr lang="fr-FR" dirty="0" smtClean="0"/>
              <a:t>Joint de cardant – </a:t>
            </a:r>
            <a:r>
              <a:rPr lang="fr-FR" dirty="0"/>
              <a:t>N</a:t>
            </a:r>
            <a:r>
              <a:rPr lang="fr-FR" dirty="0" smtClean="0"/>
              <a:t>on homocinétique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fig_3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68" y="1484784"/>
            <a:ext cx="2363470" cy="703580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3082484" y="1484784"/>
            <a:ext cx="5449956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Angle de brisure</a:t>
            </a:r>
            <a:endParaRPr lang="fr-FR" dirty="0"/>
          </a:p>
        </p:txBody>
      </p:sp>
      <p:pic>
        <p:nvPicPr>
          <p:cNvPr id="9" name="Image 8" descr="fig_3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293" y="3717032"/>
            <a:ext cx="4855291" cy="21602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51786" y="6021288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θ = </a:t>
            </a:r>
            <a:r>
              <a:rPr lang="fr-FR" dirty="0" err="1"/>
              <a:t>arctan</a:t>
            </a:r>
            <a:r>
              <a:rPr lang="fr-FR" dirty="0"/>
              <a:t> (</a:t>
            </a:r>
            <a:r>
              <a:rPr lang="fr-FR" dirty="0" smtClean="0"/>
              <a:t>cosα·</a:t>
            </a:r>
            <a:r>
              <a:rPr lang="fr-FR" dirty="0" err="1" smtClean="0"/>
              <a:t>tanθ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Les accouplements entres arbres </a:t>
            </a:r>
            <a:r>
              <a:rPr lang="fr-FR" sz="2400" dirty="0" smtClean="0"/>
              <a:t>sécants</a:t>
            </a:r>
            <a:br>
              <a:rPr lang="fr-FR" sz="2400" dirty="0" smtClean="0"/>
            </a:br>
            <a:r>
              <a:rPr lang="fr-FR" sz="2400" dirty="0" smtClean="0"/>
              <a:t>Joints d’accouplement homocinétiques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fig_3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535" y="1484784"/>
            <a:ext cx="2734310" cy="581025"/>
          </a:xfrm>
          <a:prstGeom prst="rect">
            <a:avLst/>
          </a:prstGeom>
        </p:spPr>
      </p:pic>
      <p:pic>
        <p:nvPicPr>
          <p:cNvPr id="7" name="Image 6" descr="fig_36_b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024" y="1332352"/>
            <a:ext cx="2016225" cy="1466913"/>
          </a:xfrm>
          <a:prstGeom prst="rect">
            <a:avLst/>
          </a:prstGeom>
        </p:spPr>
      </p:pic>
      <p:pic>
        <p:nvPicPr>
          <p:cNvPr id="8" name="Image 7" descr="fig_37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862" y="3068960"/>
            <a:ext cx="2511425" cy="2682240"/>
          </a:xfrm>
          <a:prstGeom prst="rect">
            <a:avLst/>
          </a:prstGeom>
        </p:spPr>
      </p:pic>
      <p:pic>
        <p:nvPicPr>
          <p:cNvPr id="9" name="Image 8" descr="fig_38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0032" y="3573016"/>
            <a:ext cx="344177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La transmission de l'énergie sans transformation de mouvement et sans modification de la vitesse de rotation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15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b="1" i="1" dirty="0"/>
              <a:t>Arbres et </a:t>
            </a:r>
            <a:r>
              <a:rPr lang="fr-FR" b="1" i="1" dirty="0" smtClean="0"/>
              <a:t>axes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2050" name="Picture 2" descr="C:\Enseignements\GitHub\01_IntroductionIS_Analyser\05_Transmettre\Cours\LaTeX_2012\png\fig_01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221782" cy="321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Enseignements\GitHub\01_IntroductionIS_Analyser\05_Transmettre\Cours\LaTeX_2012\png\fig_02_c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68760"/>
            <a:ext cx="220584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3203848" y="3284984"/>
            <a:ext cx="86409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067944" y="310031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Arbre</a:t>
            </a:r>
            <a:endParaRPr lang="fr-FR" dirty="0"/>
          </a:p>
        </p:txBody>
      </p:sp>
      <p:cxnSp>
        <p:nvCxnSpPr>
          <p:cNvPr id="13" name="Connecteur droit avec flèche 12"/>
          <p:cNvCxnSpPr>
            <a:stCxn id="14" idx="3"/>
          </p:cNvCxnSpPr>
          <p:nvPr/>
        </p:nvCxnSpPr>
        <p:spPr>
          <a:xfrm>
            <a:off x="6516216" y="1957482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508104" y="17728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Axe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4941168"/>
            <a:ext cx="7467600" cy="1532784"/>
          </a:xfrm>
        </p:spPr>
        <p:txBody>
          <a:bodyPr>
            <a:normAutofit fontScale="55000" lnSpcReduction="20000"/>
          </a:bodyPr>
          <a:lstStyle/>
          <a:p>
            <a:r>
              <a:rPr lang="fr-FR" dirty="0" smtClean="0"/>
              <a:t>Différences :</a:t>
            </a:r>
          </a:p>
          <a:p>
            <a:pPr lvl="1"/>
            <a:r>
              <a:rPr lang="fr-FR" dirty="0" smtClean="0"/>
              <a:t>Arbre : transmission d’un couple</a:t>
            </a:r>
          </a:p>
          <a:p>
            <a:pPr lvl="1"/>
            <a:r>
              <a:rPr lang="fr-FR" dirty="0" smtClean="0"/>
              <a:t>Axe : ne transmet pas de couple</a:t>
            </a:r>
          </a:p>
          <a:p>
            <a:r>
              <a:rPr lang="fr-FR" dirty="0" smtClean="0"/>
              <a:t>Dimensionnement : </a:t>
            </a:r>
            <a:r>
              <a:rPr lang="fr-FR" dirty="0" err="1" smtClean="0"/>
              <a:t>RdM</a:t>
            </a:r>
            <a:r>
              <a:rPr lang="fr-FR" dirty="0" smtClean="0"/>
              <a:t> (Torsion)</a:t>
            </a:r>
          </a:p>
          <a:p>
            <a:r>
              <a:rPr lang="fr-FR" dirty="0" smtClean="0"/>
              <a:t>Matériaux : </a:t>
            </a:r>
          </a:p>
          <a:p>
            <a:pPr lvl="1"/>
            <a:r>
              <a:rPr lang="fr-FR" dirty="0" smtClean="0"/>
              <a:t>Le plus souvent des aciers (ces aciers peuvent être traités si des performances particulières sont nécessaires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09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Accouplements entres arbres alignés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3106056"/>
            <a:ext cx="7467600" cy="336789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12" name="Image 11" descr="F:\Crs2013-2014-COLLEGUES\2012_2013_XP\CI_05_CommunicationTechnique\Cours\5_Transmettre\png\fig_04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77825"/>
            <a:ext cx="14400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 descr="fig_0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720" y="1276542"/>
            <a:ext cx="1440000" cy="1072515"/>
          </a:xfrm>
          <a:prstGeom prst="rect">
            <a:avLst/>
          </a:prstGeom>
        </p:spPr>
      </p:pic>
      <p:pic>
        <p:nvPicPr>
          <p:cNvPr id="14" name="Image 13" descr="fig_06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0233" y="1298767"/>
            <a:ext cx="1440000" cy="1028065"/>
          </a:xfrm>
          <a:prstGeom prst="rect">
            <a:avLst/>
          </a:prstGeom>
        </p:spPr>
      </p:pic>
      <p:pic>
        <p:nvPicPr>
          <p:cNvPr id="15" name="Image 14" descr="fig_07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6841" y="1298767"/>
            <a:ext cx="1440000" cy="1028065"/>
          </a:xfrm>
          <a:prstGeom prst="rect">
            <a:avLst/>
          </a:prstGeom>
        </p:spPr>
      </p:pic>
      <p:pic>
        <p:nvPicPr>
          <p:cNvPr id="16" name="Image 15" descr="fig_08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36296" y="1496569"/>
            <a:ext cx="1440000" cy="6324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73119" y="2164390"/>
            <a:ext cx="2366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Écart angulaire en torsion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9578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Accouplements entres arbres </a:t>
            </a:r>
            <a:r>
              <a:rPr lang="fr-FR" dirty="0" smtClean="0"/>
              <a:t>alignés</a:t>
            </a:r>
            <a:br>
              <a:rPr lang="fr-FR" dirty="0" smtClean="0"/>
            </a:br>
            <a:r>
              <a:rPr lang="fr-FR" dirty="0" smtClean="0"/>
              <a:t>Accouplements rigides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69218108"/>
              </p:ext>
            </p:extLst>
          </p:nvPr>
        </p:nvGraphicFramePr>
        <p:xfrm>
          <a:off x="251520" y="1268760"/>
          <a:ext cx="8352928" cy="10109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88232"/>
                <a:gridCol w="2088232"/>
                <a:gridCol w="2088232"/>
                <a:gridCol w="20882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</a:t>
                      </a:r>
                      <a:r>
                        <a:rPr lang="fr-FR" baseline="0" dirty="0" smtClean="0">
                          <a:latin typeface="Calibri" panose="020F0502020204030204" pitchFamily="34" charset="0"/>
                        </a:rPr>
                        <a:t> radial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 axial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 angulaire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Écart angulaire</a:t>
                      </a:r>
                      <a:r>
                        <a:rPr lang="fr-FR" baseline="0" dirty="0" smtClean="0">
                          <a:latin typeface="Calibri" panose="020F0502020204030204" pitchFamily="34" charset="0"/>
                        </a:rPr>
                        <a:t> en torsion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X</a:t>
                      </a:r>
                      <a:endParaRPr lang="fr-FR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X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X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X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7" name="Image 6" descr="fig_0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2833891"/>
            <a:ext cx="3122930" cy="1262380"/>
          </a:xfrm>
          <a:prstGeom prst="rect">
            <a:avLst/>
          </a:prstGeom>
        </p:spPr>
      </p:pic>
      <p:pic>
        <p:nvPicPr>
          <p:cNvPr id="8" name="Image 7" descr="fig_1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6096" y="2492896"/>
            <a:ext cx="2319655" cy="1944370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4581128"/>
            <a:ext cx="7467600" cy="189282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Seules les goupilles (et éventuellement l’adhérence) participent à la transmission du couple.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03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Accouplements entres arbres alignés</a:t>
            </a:r>
            <a:br>
              <a:rPr lang="fr-FR" dirty="0"/>
            </a:br>
            <a:r>
              <a:rPr lang="fr-FR" dirty="0"/>
              <a:t>Accouplements </a:t>
            </a:r>
            <a:r>
              <a:rPr lang="fr-FR" dirty="0" smtClean="0"/>
              <a:t>élastiques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4293096"/>
            <a:ext cx="7467600" cy="2180856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graphicFrame>
        <p:nvGraphicFramePr>
          <p:cNvPr id="6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912937"/>
              </p:ext>
            </p:extLst>
          </p:nvPr>
        </p:nvGraphicFramePr>
        <p:xfrm>
          <a:off x="251520" y="1268760"/>
          <a:ext cx="8352928" cy="1651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88232"/>
                <a:gridCol w="2088232"/>
                <a:gridCol w="2088232"/>
                <a:gridCol w="20882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</a:t>
                      </a:r>
                      <a:r>
                        <a:rPr lang="fr-FR" baseline="0" dirty="0" smtClean="0">
                          <a:latin typeface="Calibri" panose="020F0502020204030204" pitchFamily="34" charset="0"/>
                        </a:rPr>
                        <a:t> radial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 axial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 angulaire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Écart angulaire</a:t>
                      </a:r>
                      <a:r>
                        <a:rPr lang="fr-FR" baseline="0" dirty="0" smtClean="0">
                          <a:latin typeface="Calibri" panose="020F0502020204030204" pitchFamily="34" charset="0"/>
                        </a:rPr>
                        <a:t> en torsion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∆r = ±0,3 mm</a:t>
                      </a:r>
                      <a:endParaRPr lang="fr-FR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∆a = ±4 mm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∆α = ±5°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∆r = ±5mm</a:t>
                      </a:r>
                    </a:p>
                    <a:p>
                      <a:pPr algn="ctr"/>
                      <a:endParaRPr lang="fr-FR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∆a = ±6mm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∆α = ±2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>
                        <a:latin typeface="Calibri" panose="020F0502020204030204" pitchFamily="34" charset="0"/>
                      </a:endParaRPr>
                    </a:p>
                    <a:p>
                      <a:pPr algn="ctr"/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Image 6" descr="fig_1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012" y="3432243"/>
            <a:ext cx="1097915" cy="915670"/>
          </a:xfrm>
          <a:prstGeom prst="rect">
            <a:avLst/>
          </a:prstGeom>
        </p:spPr>
      </p:pic>
      <p:pic>
        <p:nvPicPr>
          <p:cNvPr id="8" name="Image 7" descr="fig_1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672" y="3212976"/>
            <a:ext cx="2232248" cy="1167699"/>
          </a:xfrm>
          <a:prstGeom prst="rect">
            <a:avLst/>
          </a:prstGeom>
        </p:spPr>
      </p:pic>
      <p:pic>
        <p:nvPicPr>
          <p:cNvPr id="9" name="Image 8" descr="fig_13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6056" y="3217421"/>
            <a:ext cx="1026536" cy="1148346"/>
          </a:xfrm>
          <a:prstGeom prst="rect">
            <a:avLst/>
          </a:prstGeom>
        </p:spPr>
      </p:pic>
      <p:pic>
        <p:nvPicPr>
          <p:cNvPr id="10" name="Image 9" descr="fig_14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2975" y="3212976"/>
            <a:ext cx="1581398" cy="113493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7812360" y="3717032"/>
            <a:ext cx="86409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8676456" y="2564904"/>
            <a:ext cx="0" cy="11521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8172400" y="2564904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179512" y="2132856"/>
            <a:ext cx="32454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179512" y="2132856"/>
            <a:ext cx="0" cy="17572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endCxn id="7" idx="1"/>
          </p:cNvCxnSpPr>
          <p:nvPr/>
        </p:nvCxnSpPr>
        <p:spPr>
          <a:xfrm>
            <a:off x="179512" y="3890078"/>
            <a:ext cx="2115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7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Accouplements entres arbres alignés</a:t>
            </a:r>
            <a:br>
              <a:rPr lang="fr-FR" sz="2400" dirty="0"/>
            </a:br>
            <a:r>
              <a:rPr lang="fr-FR" sz="2400" dirty="0"/>
              <a:t>Accouplements </a:t>
            </a:r>
            <a:r>
              <a:rPr lang="fr-FR" sz="2400" dirty="0" smtClean="0"/>
              <a:t>flexibles et Joints de Oldham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graphicFrame>
        <p:nvGraphicFramePr>
          <p:cNvPr id="6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781287"/>
              </p:ext>
            </p:extLst>
          </p:nvPr>
        </p:nvGraphicFramePr>
        <p:xfrm>
          <a:off x="251520" y="1268760"/>
          <a:ext cx="8352928" cy="10109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88232"/>
                <a:gridCol w="2088232"/>
                <a:gridCol w="2088232"/>
                <a:gridCol w="20882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</a:t>
                      </a:r>
                      <a:r>
                        <a:rPr lang="fr-FR" baseline="0" dirty="0" smtClean="0">
                          <a:latin typeface="Calibri" panose="020F0502020204030204" pitchFamily="34" charset="0"/>
                        </a:rPr>
                        <a:t> radial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 axial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 angulaire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Écart angulaire</a:t>
                      </a:r>
                      <a:r>
                        <a:rPr lang="fr-FR" baseline="0" dirty="0" smtClean="0">
                          <a:latin typeface="Calibri" panose="020F0502020204030204" pitchFamily="34" charset="0"/>
                        </a:rPr>
                        <a:t> en torsion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∆r = ±3mm</a:t>
                      </a:r>
                      <a:endParaRPr lang="fr-FR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Important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∆α=±30°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838886"/>
              </p:ext>
            </p:extLst>
          </p:nvPr>
        </p:nvGraphicFramePr>
        <p:xfrm>
          <a:off x="251520" y="3861048"/>
          <a:ext cx="8352928" cy="10109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88232"/>
                <a:gridCol w="2088232"/>
                <a:gridCol w="2088232"/>
                <a:gridCol w="20882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</a:t>
                      </a:r>
                      <a:r>
                        <a:rPr lang="fr-FR" baseline="0" dirty="0" smtClean="0">
                          <a:latin typeface="Calibri" panose="020F0502020204030204" pitchFamily="34" charset="0"/>
                        </a:rPr>
                        <a:t> radial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 axial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Désalignement angulaire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Calibri" panose="020F0502020204030204" pitchFamily="34" charset="0"/>
                        </a:rPr>
                        <a:t>Écart angulaire</a:t>
                      </a:r>
                      <a:r>
                        <a:rPr lang="fr-FR" baseline="0" dirty="0" smtClean="0">
                          <a:latin typeface="Calibri" panose="020F0502020204030204" pitchFamily="34" charset="0"/>
                        </a:rPr>
                        <a:t> en torsion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∆r =±4mm</a:t>
                      </a:r>
                      <a:endParaRPr lang="fr-FR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Faible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X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X</a:t>
                      </a:r>
                      <a:endParaRPr lang="fr-FR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Image 7" descr="fig_1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1760" y="2602230"/>
            <a:ext cx="900430" cy="857250"/>
          </a:xfrm>
          <a:prstGeom prst="rect">
            <a:avLst/>
          </a:prstGeom>
        </p:spPr>
      </p:pic>
      <p:pic>
        <p:nvPicPr>
          <p:cNvPr id="9" name="Image 8" descr="fig_1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9952" y="2476696"/>
            <a:ext cx="2244727" cy="1108318"/>
          </a:xfrm>
          <a:prstGeom prst="rect">
            <a:avLst/>
          </a:prstGeom>
        </p:spPr>
      </p:pic>
      <p:pic>
        <p:nvPicPr>
          <p:cNvPr id="10" name="Image 9" descr="fig_17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576" y="5229200"/>
            <a:ext cx="1037590" cy="1037590"/>
          </a:xfrm>
          <a:prstGeom prst="rect">
            <a:avLst/>
          </a:prstGeom>
        </p:spPr>
      </p:pic>
      <p:pic>
        <p:nvPicPr>
          <p:cNvPr id="11" name="Image 10" descr="fig_18.png"/>
          <p:cNvPicPr/>
          <p:nvPr/>
        </p:nvPicPr>
        <p:blipFill>
          <a:blip r:embed="rId5" cstate="print"/>
          <a:srcRect r="3337"/>
          <a:stretch>
            <a:fillRect/>
          </a:stretch>
        </p:blipFill>
        <p:spPr>
          <a:xfrm>
            <a:off x="2248282" y="5343182"/>
            <a:ext cx="2343150" cy="8096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06775" y="5517232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Homocinétique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841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Accouplements temporaires</a:t>
            </a:r>
            <a:br>
              <a:rPr lang="fr-FR" dirty="0" smtClean="0"/>
            </a:br>
            <a:r>
              <a:rPr lang="fr-FR" dirty="0" smtClean="0"/>
              <a:t>Roues Libres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3140968"/>
            <a:ext cx="3394720" cy="720080"/>
          </a:xfrm>
        </p:spPr>
        <p:txBody>
          <a:bodyPr/>
          <a:lstStyle/>
          <a:p>
            <a:r>
              <a:rPr lang="fr-FR" dirty="0" smtClean="0"/>
              <a:t>Roues libres à rouleaux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13" name="Image 12" descr="fig_1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1268760"/>
            <a:ext cx="1493520" cy="1506855"/>
          </a:xfrm>
          <a:prstGeom prst="rect">
            <a:avLst/>
          </a:prstGeom>
        </p:spPr>
      </p:pic>
      <p:pic>
        <p:nvPicPr>
          <p:cNvPr id="14" name="Image 13" descr="fig_2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9752" y="1156999"/>
            <a:ext cx="1297940" cy="1730375"/>
          </a:xfrm>
          <a:prstGeom prst="rect">
            <a:avLst/>
          </a:prstGeom>
        </p:spPr>
      </p:pic>
      <p:pic>
        <p:nvPicPr>
          <p:cNvPr id="15" name="Image 14" descr="fig_2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97358"/>
            <a:ext cx="1574800" cy="1049655"/>
          </a:xfrm>
          <a:prstGeom prst="rect">
            <a:avLst/>
          </a:prstGeom>
        </p:spPr>
      </p:pic>
      <p:pic>
        <p:nvPicPr>
          <p:cNvPr id="16" name="Image 15" descr="fig_22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2280" y="1087150"/>
            <a:ext cx="1404620" cy="1688465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993704" y="3140968"/>
            <a:ext cx="3394720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Roues libres à cliquets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69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accouplements temporaires</a:t>
            </a:r>
            <a:br>
              <a:rPr lang="fr-FR" dirty="0" smtClean="0"/>
            </a:br>
            <a:r>
              <a:rPr lang="fr-FR" dirty="0" smtClean="0"/>
              <a:t>Les embrayages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5076056" y="1196752"/>
            <a:ext cx="2848744" cy="52772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BE" smtClean="0"/>
              <a:t>Xavier Pessoles - Jean-Pierre Pupier</a:t>
            </a:r>
            <a:endParaRPr lang="fr-BE"/>
          </a:p>
        </p:txBody>
      </p:sp>
      <p:pic>
        <p:nvPicPr>
          <p:cNvPr id="6" name="Image 5" descr="fig_2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3744416" cy="4738222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753001"/>
              </p:ext>
            </p:extLst>
          </p:nvPr>
        </p:nvGraphicFramePr>
        <p:xfrm>
          <a:off x="1739106" y="5949280"/>
          <a:ext cx="10572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r:id="rId4" imgW="1054100" imgH="457200" progId="Equation.DSMT4">
                  <p:embed/>
                </p:oleObj>
              </mc:Choice>
              <mc:Fallback>
                <p:oleObj r:id="rId4" imgW="10541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106" y="5949280"/>
                        <a:ext cx="10572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3768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430</TotalTime>
  <Words>325</Words>
  <Application>Microsoft Office PowerPoint</Application>
  <PresentationFormat>Affichage à l'écran (4:3)</PresentationFormat>
  <Paragraphs>96</Paragraphs>
  <Slides>13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5" baseType="lpstr">
      <vt:lpstr>Oriel</vt:lpstr>
      <vt:lpstr>Equation.DSMT4</vt:lpstr>
      <vt:lpstr>Introduction à l’Ingénierie Systèmes  Chapitre 5 – Fonction Transmettre</vt:lpstr>
      <vt:lpstr>La transmission de l'énergie sans transformation de mouvement et sans modification de la vitesse de rotation</vt:lpstr>
      <vt:lpstr>Arbres et axes</vt:lpstr>
      <vt:lpstr>Accouplements entres arbres alignés</vt:lpstr>
      <vt:lpstr>Accouplements entres arbres alignés Accouplements rigides</vt:lpstr>
      <vt:lpstr>Accouplements entres arbres alignés Accouplements élastiques</vt:lpstr>
      <vt:lpstr>Accouplements entres arbres alignés Accouplements flexibles et Joints de Oldham</vt:lpstr>
      <vt:lpstr>Accouplements temporaires Roues Libres</vt:lpstr>
      <vt:lpstr>Les accouplements temporaires Les embrayages</vt:lpstr>
      <vt:lpstr>Les accouplements temporaires Les coupleurs et convertisseurs hydrodynamiques</vt:lpstr>
      <vt:lpstr>Les accouplements temporaires Les freins</vt:lpstr>
      <vt:lpstr>Les accouplements entres arbres sécants</vt:lpstr>
      <vt:lpstr>Les accouplements entres arbres sécants Joints d’accouplement homocinétiques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Xavier Pessoles</cp:lastModifiedBy>
  <cp:revision>47</cp:revision>
  <dcterms:created xsi:type="dcterms:W3CDTF">2014-07-08T14:08:53Z</dcterms:created>
  <dcterms:modified xsi:type="dcterms:W3CDTF">2014-12-15T15:46:23Z</dcterms:modified>
</cp:coreProperties>
</file>